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2" r:id="rId7"/>
    <p:sldId id="260" r:id="rId8"/>
    <p:sldId id="261" r:id="rId9"/>
    <p:sldId id="263" r:id="rId10"/>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7"/>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0"/>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40"/>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2"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1"/>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26/10/2021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26/10/2021</a:t>
            </a:fld>
            <a:endParaRPr lang="el-GR"/>
          </a:p>
        </p:txBody>
      </p:sp>
      <p:sp>
        <p:nvSpPr>
          <p:cNvPr id="5" name="4 - Θέση υποσέλιδου"/>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357167"/>
            <a:ext cx="7772400" cy="1214445"/>
          </a:xfrm>
        </p:spPr>
        <p:txBody>
          <a:bodyPr>
            <a:normAutofit fontScale="90000"/>
          </a:bodyPr>
          <a:lstStyle/>
          <a:p>
            <a:r>
              <a:rPr lang="el-GR" dirty="0" smtClean="0"/>
              <a:t>Κριτήρια επιλογής μη λογοτεχνικών κειμένων</a:t>
            </a:r>
            <a:endParaRPr lang="el-GR" dirty="0"/>
          </a:p>
        </p:txBody>
      </p:sp>
      <p:sp>
        <p:nvSpPr>
          <p:cNvPr id="3" name="2 - Υπότιτλος"/>
          <p:cNvSpPr>
            <a:spLocks noGrp="1"/>
          </p:cNvSpPr>
          <p:nvPr>
            <p:ph type="subTitle" idx="1"/>
          </p:nvPr>
        </p:nvSpPr>
        <p:spPr>
          <a:xfrm>
            <a:off x="714348" y="2428868"/>
            <a:ext cx="7715304" cy="3714776"/>
          </a:xfrm>
        </p:spPr>
        <p:txBody>
          <a:bodyPr/>
          <a:lstStyle/>
          <a:p>
            <a:pPr algn="l">
              <a:buFont typeface="Arial" pitchFamily="34" charset="0"/>
              <a:buChar char="•"/>
            </a:pPr>
            <a:r>
              <a:rPr lang="el-GR" dirty="0" smtClean="0"/>
              <a:t> </a:t>
            </a:r>
            <a:r>
              <a:rPr lang="el-GR" dirty="0" smtClean="0">
                <a:solidFill>
                  <a:srgbClr val="7030A0"/>
                </a:solidFill>
              </a:rPr>
              <a:t>Ο παραστατικός κύκλος/ενδιαφέροντα των </a:t>
            </a:r>
          </a:p>
          <a:p>
            <a:pPr algn="l"/>
            <a:r>
              <a:rPr lang="el-GR" dirty="0" smtClean="0">
                <a:solidFill>
                  <a:srgbClr val="7030A0"/>
                </a:solidFill>
              </a:rPr>
              <a:t>   μαθητών/τριών</a:t>
            </a:r>
          </a:p>
          <a:p>
            <a:pPr algn="l"/>
            <a:endParaRPr lang="el-GR" dirty="0" smtClean="0">
              <a:solidFill>
                <a:srgbClr val="7030A0"/>
              </a:solidFill>
            </a:endParaRPr>
          </a:p>
          <a:p>
            <a:pPr algn="l">
              <a:buFont typeface="Arial" pitchFamily="34" charset="0"/>
              <a:buChar char="•"/>
            </a:pPr>
            <a:r>
              <a:rPr lang="el-GR" dirty="0" smtClean="0">
                <a:solidFill>
                  <a:srgbClr val="7030A0"/>
                </a:solidFill>
              </a:rPr>
              <a:t>  Ποικιλία </a:t>
            </a:r>
            <a:r>
              <a:rPr lang="el-GR" dirty="0" err="1" smtClean="0">
                <a:solidFill>
                  <a:srgbClr val="7030A0"/>
                </a:solidFill>
              </a:rPr>
              <a:t>κειμενικών</a:t>
            </a:r>
            <a:r>
              <a:rPr lang="el-GR" dirty="0" smtClean="0">
                <a:solidFill>
                  <a:srgbClr val="7030A0"/>
                </a:solidFill>
              </a:rPr>
              <a:t> ειδών</a:t>
            </a:r>
          </a:p>
          <a:p>
            <a:pPr algn="l">
              <a:buFont typeface="Arial" pitchFamily="34" charset="0"/>
              <a:buChar char="•"/>
            </a:pPr>
            <a:endParaRPr lang="el-GR" dirty="0" smtClean="0">
              <a:solidFill>
                <a:srgbClr val="7030A0"/>
              </a:solidFill>
            </a:endParaRPr>
          </a:p>
          <a:p>
            <a:pPr algn="l">
              <a:buFont typeface="Arial" pitchFamily="34" charset="0"/>
              <a:buChar char="•"/>
            </a:pPr>
            <a:r>
              <a:rPr lang="el-GR" dirty="0" smtClean="0">
                <a:solidFill>
                  <a:srgbClr val="7030A0"/>
                </a:solidFill>
              </a:rPr>
              <a:t>  Υφολογική ποικιλία  </a:t>
            </a:r>
            <a:endParaRPr lang="el-GR"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Κριτήρια επιλογής λογοτεχνικών κειμένων</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 </a:t>
            </a:r>
            <a:r>
              <a:rPr lang="el-GR" dirty="0">
                <a:solidFill>
                  <a:srgbClr val="7030A0"/>
                </a:solidFill>
              </a:rPr>
              <a:t>Ποικιλία λογοτεχνικών ειδών (διηγήματα, ποιήματα, αποσπάσματα από έργα μεγάλης φόρμας</a:t>
            </a:r>
            <a:r>
              <a:rPr lang="el-GR" dirty="0" smtClean="0">
                <a:solidFill>
                  <a:srgbClr val="7030A0"/>
                </a:solidFill>
              </a:rPr>
              <a:t>)</a:t>
            </a:r>
          </a:p>
          <a:p>
            <a:pPr algn="just"/>
            <a:r>
              <a:rPr lang="el-GR" dirty="0" smtClean="0">
                <a:solidFill>
                  <a:srgbClr val="7030A0"/>
                </a:solidFill>
              </a:rPr>
              <a:t>Λογοτεχνικά κείμενα σύγχρονα αλλά και παλαιότερα</a:t>
            </a:r>
            <a:endParaRPr lang="el-GR" dirty="0">
              <a:solidFill>
                <a:srgbClr val="7030A0"/>
              </a:solidFill>
            </a:endParaRPr>
          </a:p>
          <a:p>
            <a:pPr algn="just"/>
            <a:r>
              <a:rPr lang="el-GR" dirty="0" smtClean="0">
                <a:solidFill>
                  <a:srgbClr val="7030A0"/>
                </a:solidFill>
              </a:rPr>
              <a:t>Έργα </a:t>
            </a:r>
            <a:r>
              <a:rPr lang="el-GR" dirty="0">
                <a:solidFill>
                  <a:srgbClr val="7030A0"/>
                </a:solidFill>
              </a:rPr>
              <a:t>που προσφέρουν την ενεργητική αισθητική απόλαυση και συγκίνηση εμπλουτίζοντας την </a:t>
            </a:r>
            <a:r>
              <a:rPr lang="el-GR" dirty="0" err="1">
                <a:solidFill>
                  <a:srgbClr val="7030A0"/>
                </a:solidFill>
              </a:rPr>
              <a:t>ενσυναίσθηση</a:t>
            </a:r>
            <a:r>
              <a:rPr lang="el-GR" dirty="0">
                <a:solidFill>
                  <a:srgbClr val="7030A0"/>
                </a:solidFill>
              </a:rPr>
              <a:t> του/της αναγνώστη/-</a:t>
            </a:r>
            <a:r>
              <a:rPr lang="el-GR" dirty="0" err="1" smtClean="0">
                <a:solidFill>
                  <a:srgbClr val="7030A0"/>
                </a:solidFill>
              </a:rPr>
              <a:t>τριας</a:t>
            </a:r>
            <a:r>
              <a:rPr lang="el-GR" dirty="0" smtClean="0">
                <a:solidFill>
                  <a:srgbClr val="7030A0"/>
                </a:solidFill>
              </a:rPr>
              <a:t>, έργα π</a:t>
            </a:r>
            <a:r>
              <a:rPr lang="el-GR" dirty="0" smtClean="0">
                <a:solidFill>
                  <a:srgbClr val="7030A0"/>
                </a:solidFill>
              </a:rPr>
              <a:t>ου </a:t>
            </a:r>
            <a:r>
              <a:rPr lang="el-GR" dirty="0" smtClean="0">
                <a:solidFill>
                  <a:srgbClr val="7030A0"/>
                </a:solidFill>
              </a:rPr>
              <a:t>αποβαίνουν θητεία </a:t>
            </a:r>
            <a:r>
              <a:rPr lang="el-GR" dirty="0" smtClean="0">
                <a:solidFill>
                  <a:srgbClr val="7030A0"/>
                </a:solidFill>
              </a:rPr>
              <a:t>στην ηθική</a:t>
            </a:r>
            <a:r>
              <a:rPr lang="el-GR" dirty="0" smtClean="0">
                <a:solidFill>
                  <a:srgbClr val="7030A0"/>
                </a:solidFill>
              </a:rPr>
              <a:t>, </a:t>
            </a:r>
            <a:r>
              <a:rPr lang="el-GR" dirty="0" smtClean="0">
                <a:solidFill>
                  <a:srgbClr val="7030A0"/>
                </a:solidFill>
              </a:rPr>
              <a:t>στη </a:t>
            </a:r>
            <a:r>
              <a:rPr lang="el-GR" dirty="0" smtClean="0">
                <a:solidFill>
                  <a:srgbClr val="7030A0"/>
                </a:solidFill>
              </a:rPr>
              <a:t>συναισθηματική νοημοσύνη, στους πνευματικούς και κοινωνικούς </a:t>
            </a:r>
            <a:r>
              <a:rPr lang="el-GR" dirty="0" smtClean="0">
                <a:solidFill>
                  <a:srgbClr val="7030A0"/>
                </a:solidFill>
              </a:rPr>
              <a:t>αγώνες.</a:t>
            </a:r>
            <a:endParaRPr lang="el-GR" dirty="0" smtClean="0">
              <a:solidFill>
                <a:srgbClr val="7030A0"/>
              </a:solidFill>
            </a:endParaRPr>
          </a:p>
          <a:p>
            <a:pPr algn="just"/>
            <a:r>
              <a:rPr lang="el-GR" dirty="0" smtClean="0">
                <a:solidFill>
                  <a:srgbClr val="7030A0"/>
                </a:solidFill>
              </a:rPr>
              <a:t>Επιλέγουμε λογοτεχνικά κείμενα ή αποσπάσματά τους από την παγκόσμια λογοτεχνική παραγωγή σε έκταση περίπου 20% του συνόλου των έργων που έρχονται σε επαφή οι μαθητές/-</a:t>
            </a:r>
            <a:r>
              <a:rPr lang="el-GR" dirty="0" err="1" smtClean="0">
                <a:solidFill>
                  <a:srgbClr val="7030A0"/>
                </a:solidFill>
              </a:rPr>
              <a:t>τριες</a:t>
            </a:r>
            <a:r>
              <a:rPr lang="el-GR" dirty="0" smtClean="0">
                <a:solidFill>
                  <a:srgbClr val="7030A0"/>
                </a:solidFill>
              </a:rPr>
              <a:t> </a:t>
            </a:r>
            <a:endParaRPr lang="el-GR"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94280" y="260648"/>
            <a:ext cx="8435280" cy="1143000"/>
          </a:xfrm>
        </p:spPr>
        <p:txBody>
          <a:bodyPr>
            <a:normAutofit fontScale="90000"/>
          </a:bodyPr>
          <a:lstStyle/>
          <a:p>
            <a:r>
              <a:rPr lang="el-GR" dirty="0" smtClean="0"/>
              <a:t>Μη λογοτεχνικά – λογοτεχνικά κείμενα: μια ενδιαφέρουσα «συνομιλία»</a:t>
            </a:r>
            <a:endParaRPr lang="el-GR" dirty="0"/>
          </a:p>
        </p:txBody>
      </p:sp>
      <p:sp>
        <p:nvSpPr>
          <p:cNvPr id="3" name="2 - Θέση περιεχομένου"/>
          <p:cNvSpPr>
            <a:spLocks noGrp="1"/>
          </p:cNvSpPr>
          <p:nvPr>
            <p:ph idx="1"/>
          </p:nvPr>
        </p:nvSpPr>
        <p:spPr>
          <a:xfrm>
            <a:off x="467544" y="1556792"/>
            <a:ext cx="8229600" cy="4525963"/>
          </a:xfrm>
        </p:spPr>
        <p:txBody>
          <a:bodyPr/>
          <a:lstStyle/>
          <a:p>
            <a:pPr algn="just"/>
            <a:r>
              <a:rPr lang="el-GR" dirty="0" smtClean="0">
                <a:solidFill>
                  <a:srgbClr val="7030A0"/>
                </a:solidFill>
              </a:rPr>
              <a:t>Η </a:t>
            </a:r>
            <a:r>
              <a:rPr lang="el-GR" dirty="0" smtClean="0">
                <a:solidFill>
                  <a:srgbClr val="7030A0"/>
                </a:solidFill>
              </a:rPr>
              <a:t>«συνομιλία» του λογοτεχνικού και του μη λογοτεχνικού κειμένου είναι ένα αρχικό ζητούμενο, αν και δεν υπαγορεύεται από το </a:t>
            </a:r>
            <a:r>
              <a:rPr lang="el-GR" dirty="0" smtClean="0">
                <a:solidFill>
                  <a:srgbClr val="7030A0"/>
                </a:solidFill>
              </a:rPr>
              <a:t>ΦΕΚ.</a:t>
            </a:r>
            <a:endParaRPr lang="el-GR" dirty="0" smtClean="0">
              <a:solidFill>
                <a:srgbClr val="7030A0"/>
              </a:solidFill>
            </a:endParaRPr>
          </a:p>
          <a:p>
            <a:pPr algn="just"/>
            <a:r>
              <a:rPr lang="el-GR" dirty="0" smtClean="0">
                <a:solidFill>
                  <a:srgbClr val="7030A0"/>
                </a:solidFill>
              </a:rPr>
              <a:t> Δεν υποδεικνύουμε την ταύτιση των δύο κειμένων, αλλά δεν αποκλείουμε να υπάρχει αναλογική </a:t>
            </a:r>
            <a:r>
              <a:rPr lang="el-GR" dirty="0" smtClean="0">
                <a:solidFill>
                  <a:srgbClr val="7030A0"/>
                </a:solidFill>
              </a:rPr>
              <a:t>σχέση</a:t>
            </a:r>
            <a:r>
              <a:rPr lang="el-GR" dirty="0" smtClean="0">
                <a:solidFill>
                  <a:srgbClr val="7030A0"/>
                </a:solidFill>
              </a:rPr>
              <a:t> </a:t>
            </a:r>
            <a:r>
              <a:rPr lang="el-GR" dirty="0" smtClean="0">
                <a:solidFill>
                  <a:srgbClr val="7030A0"/>
                </a:solidFill>
              </a:rPr>
              <a:t>μεταξύ τους.</a:t>
            </a:r>
            <a:endParaRPr lang="el-GR" dirty="0">
              <a:solidFill>
                <a:srgbClr val="7030A0"/>
              </a:solidFill>
            </a:endParaRPr>
          </a:p>
        </p:txBody>
      </p:sp>
    </p:spTree>
    <p:extLst>
      <p:ext uri="{BB962C8B-B14F-4D97-AF65-F5344CB8AC3E}">
        <p14:creationId xmlns:p14="http://schemas.microsoft.com/office/powerpoint/2010/main" xmlns="" val="427345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φιλοσοφία της </a:t>
            </a:r>
            <a:r>
              <a:rPr lang="el-GR" dirty="0" err="1" smtClean="0"/>
              <a:t>θεματοδότησης</a:t>
            </a:r>
            <a:endParaRPr lang="el-GR" dirty="0"/>
          </a:p>
        </p:txBody>
      </p:sp>
      <p:sp>
        <p:nvSpPr>
          <p:cNvPr id="3" name="2 - Θέση περιεχομένου"/>
          <p:cNvSpPr>
            <a:spLocks noGrp="1"/>
          </p:cNvSpPr>
          <p:nvPr>
            <p:ph idx="1"/>
          </p:nvPr>
        </p:nvSpPr>
        <p:spPr/>
        <p:txBody>
          <a:bodyPr/>
          <a:lstStyle/>
          <a:p>
            <a:r>
              <a:rPr lang="el-GR" dirty="0" smtClean="0"/>
              <a:t> </a:t>
            </a:r>
            <a:r>
              <a:rPr lang="el-GR" dirty="0" smtClean="0">
                <a:solidFill>
                  <a:srgbClr val="7030A0"/>
                </a:solidFill>
              </a:rPr>
              <a:t>Συμπόρευση με τα θεσμικά κείμενα, όπως: </a:t>
            </a:r>
          </a:p>
          <a:p>
            <a:pPr>
              <a:buNone/>
            </a:pPr>
            <a:r>
              <a:rPr lang="el-GR" dirty="0" smtClean="0">
                <a:solidFill>
                  <a:srgbClr val="7030A0"/>
                </a:solidFill>
              </a:rPr>
              <a:t>     1. Το μεταβατικό Π. Σ. (ΦΕΚ 4402/23.9.2021)</a:t>
            </a:r>
          </a:p>
          <a:p>
            <a:pPr>
              <a:buNone/>
            </a:pPr>
            <a:r>
              <a:rPr lang="el-GR" dirty="0" smtClean="0">
                <a:solidFill>
                  <a:srgbClr val="7030A0"/>
                </a:solidFill>
              </a:rPr>
              <a:t>     2. ΦΕΚ αξιολόγησης (4134/9.9.2021)</a:t>
            </a:r>
          </a:p>
          <a:p>
            <a:pPr>
              <a:buNone/>
            </a:pPr>
            <a:r>
              <a:rPr lang="el-GR" dirty="0" smtClean="0">
                <a:solidFill>
                  <a:srgbClr val="7030A0"/>
                </a:solidFill>
              </a:rPr>
              <a:t>     3.  ΦΕΚ καθορισμού εξεταστέας ύλης       </a:t>
            </a:r>
          </a:p>
          <a:p>
            <a:pPr>
              <a:buNone/>
            </a:pPr>
            <a:r>
              <a:rPr lang="el-GR" dirty="0" smtClean="0">
                <a:solidFill>
                  <a:srgbClr val="7030A0"/>
                </a:solidFill>
              </a:rPr>
              <a:t>          (4254/15.9.2021) </a:t>
            </a:r>
            <a:endParaRPr lang="el-GR"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φιλοσοφία της </a:t>
            </a:r>
            <a:r>
              <a:rPr lang="el-GR" dirty="0" err="1" smtClean="0"/>
              <a:t>θεματοδότησης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solidFill>
                  <a:srgbClr val="7030A0"/>
                </a:solidFill>
              </a:rPr>
              <a:t>Σκοπός η ανανέωση της διδακτικής μεθοδολογίας στη βάση της επικοινωνιακής και κειμενοκεντρικής διδακτικής προσέγγισης.</a:t>
            </a:r>
          </a:p>
          <a:p>
            <a:pPr algn="just"/>
            <a:r>
              <a:rPr lang="el-GR" dirty="0" smtClean="0">
                <a:solidFill>
                  <a:srgbClr val="7030A0"/>
                </a:solidFill>
              </a:rPr>
              <a:t>Κινηθήκαμε </a:t>
            </a:r>
            <a:r>
              <a:rPr lang="el-GR" dirty="0" smtClean="0">
                <a:solidFill>
                  <a:srgbClr val="7030A0"/>
                </a:solidFill>
              </a:rPr>
              <a:t>συνειδητά στις γραμμές και στα όρια που καθορίζονται από τα θεσμικά </a:t>
            </a:r>
            <a:r>
              <a:rPr lang="el-GR" dirty="0" smtClean="0">
                <a:solidFill>
                  <a:srgbClr val="7030A0"/>
                </a:solidFill>
              </a:rPr>
              <a:t>κείμενα για μια πιο μοντέρνα προσέγγιση της αξιολόγησης.</a:t>
            </a:r>
            <a:endParaRPr lang="el-GR" dirty="0" smtClean="0">
              <a:solidFill>
                <a:srgbClr val="7030A0"/>
              </a:solidFill>
            </a:endParaRPr>
          </a:p>
          <a:p>
            <a:pPr algn="just"/>
            <a:r>
              <a:rPr lang="el-GR" dirty="0" smtClean="0">
                <a:solidFill>
                  <a:srgbClr val="7030A0"/>
                </a:solidFill>
              </a:rPr>
              <a:t> Δε χρησιμοποιήσαμε μεταγλώσσα, αλλά η υφή της </a:t>
            </a:r>
            <a:r>
              <a:rPr lang="el-GR" dirty="0" err="1" smtClean="0">
                <a:solidFill>
                  <a:srgbClr val="7030A0"/>
                </a:solidFill>
              </a:rPr>
              <a:t>θεματοδοσίας</a:t>
            </a:r>
            <a:r>
              <a:rPr lang="el-GR" dirty="0" smtClean="0">
                <a:solidFill>
                  <a:srgbClr val="7030A0"/>
                </a:solidFill>
              </a:rPr>
              <a:t> κατευθύνει τη διδακτική προσέγγιση στην αξιοποίηση της μεταγλώσσας.</a:t>
            </a:r>
          </a:p>
          <a:p>
            <a:pPr lvl="0" algn="just"/>
            <a:r>
              <a:rPr lang="el-GR" dirty="0" smtClean="0">
                <a:solidFill>
                  <a:srgbClr val="7030A0"/>
                </a:solidFill>
              </a:rPr>
              <a:t>Δίνεται μεγάλη σημασία στην ορθότητα και στη σαφήνεια της διατύπωσης των ζητουμένων </a:t>
            </a:r>
          </a:p>
          <a:p>
            <a:pPr algn="just"/>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φιλοσοφία της </a:t>
            </a:r>
            <a:r>
              <a:rPr lang="el-GR" dirty="0" err="1" smtClean="0"/>
              <a:t>θεματοδότησης</a:t>
            </a:r>
            <a:endParaRPr lang="el-GR" dirty="0"/>
          </a:p>
        </p:txBody>
      </p:sp>
      <p:sp>
        <p:nvSpPr>
          <p:cNvPr id="3" name="2 - Θέση περιεχομένου"/>
          <p:cNvSpPr>
            <a:spLocks noGrp="1"/>
          </p:cNvSpPr>
          <p:nvPr>
            <p:ph idx="1"/>
          </p:nvPr>
        </p:nvSpPr>
        <p:spPr/>
        <p:txBody>
          <a:bodyPr>
            <a:normAutofit fontScale="40000" lnSpcReduction="20000"/>
          </a:bodyPr>
          <a:lstStyle/>
          <a:p>
            <a:pPr lvl="0" algn="just"/>
            <a:r>
              <a:rPr lang="el-GR" sz="5000" dirty="0" smtClean="0">
                <a:solidFill>
                  <a:srgbClr val="7030A0"/>
                </a:solidFill>
              </a:rPr>
              <a:t>Λαμβάνεται </a:t>
            </a:r>
            <a:r>
              <a:rPr lang="el-GR" sz="5000" dirty="0">
                <a:solidFill>
                  <a:srgbClr val="7030A0"/>
                </a:solidFill>
              </a:rPr>
              <a:t>υπόψη </a:t>
            </a:r>
            <a:r>
              <a:rPr lang="el-GR" sz="5000" dirty="0" smtClean="0">
                <a:solidFill>
                  <a:srgbClr val="7030A0"/>
                </a:solidFill>
              </a:rPr>
              <a:t>ο </a:t>
            </a:r>
            <a:r>
              <a:rPr lang="el-GR" sz="5000" dirty="0">
                <a:solidFill>
                  <a:srgbClr val="7030A0"/>
                </a:solidFill>
              </a:rPr>
              <a:t>συνολικός χρόνος που οι μαθητές /</a:t>
            </a:r>
            <a:r>
              <a:rPr lang="el-GR" sz="5000" dirty="0" err="1">
                <a:solidFill>
                  <a:srgbClr val="7030A0"/>
                </a:solidFill>
              </a:rPr>
              <a:t>τριες</a:t>
            </a:r>
            <a:r>
              <a:rPr lang="el-GR" sz="5000" dirty="0">
                <a:solidFill>
                  <a:srgbClr val="7030A0"/>
                </a:solidFill>
              </a:rPr>
              <a:t> </a:t>
            </a:r>
            <a:r>
              <a:rPr lang="el-GR" sz="5000" dirty="0" smtClean="0">
                <a:solidFill>
                  <a:srgbClr val="7030A0"/>
                </a:solidFill>
              </a:rPr>
              <a:t>διαθέτουν, </a:t>
            </a:r>
            <a:r>
              <a:rPr lang="el-GR" sz="5000" dirty="0">
                <a:solidFill>
                  <a:srgbClr val="7030A0"/>
                </a:solidFill>
              </a:rPr>
              <a:t>για να απαντήσουν </a:t>
            </a:r>
            <a:r>
              <a:rPr lang="el-GR" sz="5000" dirty="0" smtClean="0">
                <a:solidFill>
                  <a:srgbClr val="7030A0"/>
                </a:solidFill>
              </a:rPr>
              <a:t>τόσο </a:t>
            </a:r>
            <a:r>
              <a:rPr lang="el-GR" sz="5000" dirty="0">
                <a:solidFill>
                  <a:srgbClr val="7030A0"/>
                </a:solidFill>
              </a:rPr>
              <a:t>στα θέματα που επιλέγονται από την Τ.Θ.Δ.Δ. </a:t>
            </a:r>
            <a:r>
              <a:rPr lang="el-GR" sz="5000" dirty="0" smtClean="0">
                <a:solidFill>
                  <a:srgbClr val="7030A0"/>
                </a:solidFill>
              </a:rPr>
              <a:t>όσο και σε αυτά που δίνονται από τους εκπαιδευτικούς του σχολείου.</a:t>
            </a:r>
          </a:p>
          <a:p>
            <a:pPr lvl="0" algn="just"/>
            <a:r>
              <a:rPr lang="el-GR" sz="5000" dirty="0" smtClean="0">
                <a:solidFill>
                  <a:srgbClr val="7030A0"/>
                </a:solidFill>
              </a:rPr>
              <a:t>Τα κείμενα δεν υπερβαίνουν </a:t>
            </a:r>
            <a:r>
              <a:rPr lang="el-GR" sz="5000" dirty="0">
                <a:solidFill>
                  <a:srgbClr val="7030A0"/>
                </a:solidFill>
              </a:rPr>
              <a:t>τις 650 </a:t>
            </a:r>
            <a:r>
              <a:rPr lang="el-GR" sz="5000" dirty="0" smtClean="0">
                <a:solidFill>
                  <a:srgbClr val="7030A0"/>
                </a:solidFill>
              </a:rPr>
              <a:t>– 700 λέξεις </a:t>
            </a:r>
            <a:r>
              <a:rPr lang="el-GR" sz="5000" dirty="0">
                <a:solidFill>
                  <a:srgbClr val="7030A0"/>
                </a:solidFill>
              </a:rPr>
              <a:t>περίπου, προκειμένου να είναι εφικτή η κριτική ανάγνωση και κατανόησή τους από τους/τις </a:t>
            </a:r>
            <a:r>
              <a:rPr lang="el-GR" sz="5000" dirty="0" smtClean="0">
                <a:solidFill>
                  <a:srgbClr val="7030A0"/>
                </a:solidFill>
              </a:rPr>
              <a:t>μαθητές/</a:t>
            </a:r>
            <a:r>
              <a:rPr lang="el-GR" sz="5000" dirty="0" err="1" smtClean="0">
                <a:solidFill>
                  <a:srgbClr val="7030A0"/>
                </a:solidFill>
              </a:rPr>
              <a:t>τριες</a:t>
            </a:r>
            <a:r>
              <a:rPr lang="el-GR" sz="5000" dirty="0" smtClean="0">
                <a:solidFill>
                  <a:srgbClr val="7030A0"/>
                </a:solidFill>
              </a:rPr>
              <a:t>. </a:t>
            </a:r>
            <a:endParaRPr lang="el-GR" sz="5000" dirty="0" smtClean="0">
              <a:solidFill>
                <a:srgbClr val="7030A0"/>
              </a:solidFill>
            </a:endParaRPr>
          </a:p>
          <a:p>
            <a:pPr lvl="0" algn="just"/>
            <a:r>
              <a:rPr lang="el-GR" sz="5000" dirty="0" smtClean="0">
                <a:solidFill>
                  <a:srgbClr val="7030A0"/>
                </a:solidFill>
              </a:rPr>
              <a:t>Η </a:t>
            </a:r>
            <a:r>
              <a:rPr lang="el-GR" sz="5000" dirty="0">
                <a:solidFill>
                  <a:srgbClr val="7030A0"/>
                </a:solidFill>
              </a:rPr>
              <a:t>έκταση των θεμάτων ποιητικού λόγου προτείνεται, εκτός εξαιρέσεων, να μην ξεπερνά τις 350 λέξεις, καθώς η πύκνωση, η πολυσημία, η </a:t>
            </a:r>
            <a:r>
              <a:rPr lang="el-GR" sz="5000" dirty="0" err="1">
                <a:solidFill>
                  <a:srgbClr val="7030A0"/>
                </a:solidFill>
              </a:rPr>
              <a:t>αφαιρετικότητα</a:t>
            </a:r>
            <a:r>
              <a:rPr lang="el-GR" sz="5000" dirty="0">
                <a:solidFill>
                  <a:srgbClr val="7030A0"/>
                </a:solidFill>
              </a:rPr>
              <a:t>, η διακειμενικότητα, η συμβολική και η </a:t>
            </a:r>
            <a:r>
              <a:rPr lang="el-GR" sz="5000" dirty="0" err="1">
                <a:solidFill>
                  <a:srgbClr val="7030A0"/>
                </a:solidFill>
              </a:rPr>
              <a:t>συνδηλωτική</a:t>
            </a:r>
            <a:r>
              <a:rPr lang="el-GR" sz="5000" dirty="0">
                <a:solidFill>
                  <a:srgbClr val="7030A0"/>
                </a:solidFill>
              </a:rPr>
              <a:t> λειτουργία που τον χαρακτηρίζουν τον κάνουν πιο απαιτητικό ως προς την ενέργεια που οφείλει να καταβάλει ο / η κάθε μαθητής / </a:t>
            </a:r>
            <a:r>
              <a:rPr lang="el-GR" sz="5000" dirty="0" err="1">
                <a:solidFill>
                  <a:srgbClr val="7030A0"/>
                </a:solidFill>
              </a:rPr>
              <a:t>τρια</a:t>
            </a:r>
            <a:r>
              <a:rPr lang="el-GR" sz="5000" dirty="0">
                <a:solidFill>
                  <a:srgbClr val="7030A0"/>
                </a:solidFill>
              </a:rPr>
              <a:t> στην προσέγγισή του.</a:t>
            </a:r>
          </a:p>
          <a:p>
            <a:pPr lvl="0" algn="just"/>
            <a:r>
              <a:rPr lang="el-GR" sz="5000" dirty="0" smtClean="0">
                <a:solidFill>
                  <a:srgbClr val="7030A0"/>
                </a:solidFill>
              </a:rPr>
              <a:t>Η </a:t>
            </a:r>
            <a:r>
              <a:rPr lang="el-GR" sz="5000" dirty="0">
                <a:solidFill>
                  <a:srgbClr val="7030A0"/>
                </a:solidFill>
              </a:rPr>
              <a:t>ποικιλία σύγχρονων </a:t>
            </a:r>
            <a:r>
              <a:rPr lang="el-GR" sz="5000" dirty="0" smtClean="0">
                <a:solidFill>
                  <a:srgbClr val="7030A0"/>
                </a:solidFill>
              </a:rPr>
              <a:t>και παλαιότερων λογοτεχνικών κειμένων εμπλουτίζει </a:t>
            </a:r>
            <a:r>
              <a:rPr lang="el-GR" sz="5000" dirty="0">
                <a:solidFill>
                  <a:srgbClr val="7030A0"/>
                </a:solidFill>
              </a:rPr>
              <a:t>τις αναγνωστικές και ερμηνευτικές δεξιότητες των μαθητών / τριών μέσα από την ανάδειξη της σχέσης των έργων με την κοινωνία της εποχής τους</a:t>
            </a:r>
            <a:r>
              <a:rPr lang="el-GR" sz="5000" dirty="0" smtClean="0">
                <a:solidFill>
                  <a:srgbClr val="7030A0"/>
                </a:solidFill>
              </a:rPr>
              <a:t>.</a:t>
            </a:r>
            <a:endParaRPr lang="el-GR" sz="5000" dirty="0">
              <a:solidFill>
                <a:srgbClr val="7030A0"/>
              </a:solidFill>
            </a:endParaRPr>
          </a:p>
          <a:p>
            <a:pPr lvl="0" algn="just">
              <a:buNone/>
            </a:pPr>
            <a:endParaRPr lang="el-GR" dirty="0">
              <a:solidFill>
                <a:srgbClr val="7030A0"/>
              </a:solidFill>
            </a:endParaRPr>
          </a:p>
          <a:p>
            <a:pPr lvl="0"/>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Ενδεικτικά παραδείγματα διατυπώσεων</a:t>
            </a:r>
            <a:r>
              <a:rPr lang="el-GR" dirty="0" smtClean="0">
                <a:solidFill>
                  <a:srgbClr val="7030A0"/>
                </a:solidFill>
              </a:rPr>
              <a:t> 2ο </a:t>
            </a:r>
            <a:r>
              <a:rPr lang="el-GR" dirty="0" err="1" smtClean="0">
                <a:solidFill>
                  <a:srgbClr val="7030A0"/>
                </a:solidFill>
              </a:rPr>
              <a:t>υποερώτημα</a:t>
            </a:r>
            <a:endParaRPr lang="el-GR" dirty="0"/>
          </a:p>
        </p:txBody>
      </p:sp>
      <p:sp>
        <p:nvSpPr>
          <p:cNvPr id="3" name="2 - Θέση περιεχομένου"/>
          <p:cNvSpPr>
            <a:spLocks noGrp="1"/>
          </p:cNvSpPr>
          <p:nvPr>
            <p:ph idx="1"/>
          </p:nvPr>
        </p:nvSpPr>
        <p:spPr/>
        <p:txBody>
          <a:bodyPr>
            <a:normAutofit/>
          </a:bodyPr>
          <a:lstStyle/>
          <a:p>
            <a:pPr algn="just"/>
            <a:r>
              <a:rPr lang="el-GR" sz="2800" dirty="0" smtClean="0">
                <a:solidFill>
                  <a:srgbClr val="7030A0"/>
                </a:solidFill>
              </a:rPr>
              <a:t>Στην </a:t>
            </a:r>
            <a:r>
              <a:rPr lang="el-GR" sz="2800" dirty="0" smtClean="0">
                <a:solidFill>
                  <a:srgbClr val="7030A0"/>
                </a:solidFill>
              </a:rPr>
              <a:t>4η παράγραφο του Κειμένου 1 ο συνεντευξιαζόμενος επιλέγει την οργάνωση του λόγου του με μια αναλογία. Να την περιγράψεις με συντομία (μονάδες 4) και να δικαιολογήσεις αυτή του την επιλογή με κριτήριο το κύριο θέμα της παραγράφου (μονάδες 6). </a:t>
            </a:r>
            <a:endParaRPr lang="el-GR" sz="2800" dirty="0" smtClean="0">
              <a:solidFill>
                <a:srgbClr val="7030A0"/>
              </a:solidFill>
            </a:endParaRPr>
          </a:p>
          <a:p>
            <a:pPr algn="just"/>
            <a:r>
              <a:rPr lang="el-GR" sz="2800" dirty="0" smtClean="0">
                <a:solidFill>
                  <a:srgbClr val="7030A0"/>
                </a:solidFill>
              </a:rPr>
              <a:t>Σε ποιο συμπέρασμα καταλήγει ο συγγραφέας στην έβδομη παράγραφο του Κειμένου 1 (μονάδες 2), με ποια λέξη αυτό διατυπώνεται (μονάδες 2) και με ποια επιχειρήματα καταλήγει σε αυτό; (μονάδες 6)</a:t>
            </a:r>
            <a:endParaRPr lang="el-GR" sz="2800" dirty="0">
              <a:solidFill>
                <a:srgbClr val="7030A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Ενδεικτικά παραδείγματα διατυπώσεων</a:t>
            </a:r>
            <a:r>
              <a:rPr lang="el-GR" dirty="0" smtClean="0">
                <a:solidFill>
                  <a:srgbClr val="7030A0"/>
                </a:solidFill>
              </a:rPr>
              <a:t> 3ο </a:t>
            </a:r>
            <a:r>
              <a:rPr lang="el-GR" dirty="0" err="1" smtClean="0">
                <a:solidFill>
                  <a:srgbClr val="7030A0"/>
                </a:solidFill>
              </a:rPr>
              <a:t>υποερώτημα</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sz="2400" dirty="0" smtClean="0">
                <a:solidFill>
                  <a:srgbClr val="7030A0"/>
                </a:solidFill>
              </a:rPr>
              <a:t>Στο κείμενο 1 η συγγραφέας γράφει με τρόπο που δίνει την εντύπωση ότι εξομολογείται προσωπικές της σκέψεις και ανησυχίες. Να εντοπίσεις τρία σημεία που επιβεβαιώνουν αυτή την παρατήρηση (μονάδες 9) και να δικαιολογήσεις αυτή την επιλογή της σε σχέση με το θέμα του κειμένου και τη σχέση της αρθρογράφου με τα πρόσωπα στα οποία αναφέρεται (μονάδες 6) </a:t>
            </a:r>
          </a:p>
          <a:p>
            <a:pPr algn="just"/>
            <a:r>
              <a:rPr lang="el-GR" sz="2400" dirty="0" smtClean="0">
                <a:solidFill>
                  <a:srgbClr val="7030A0"/>
                </a:solidFill>
              </a:rPr>
              <a:t>Στην τρίτη παράγραφο του Κειμένου 1 παρατηρούμε ρηματική διατύπωση που σε δύο σημεία δηλώνει πιθανότητα και σε ένα σημείο αναγκαιότητα. Να εντοπίσεις τις διατυπώσεις αυτές (μονάδες 9) και να δικαιολογήσεις την επιλογή τους με κριτήριο το νόημα των προτάσεων ή περιόδων λόγου στις οποίες βρίσκονται (μονάδες 6)</a:t>
            </a:r>
            <a:endParaRPr lang="el-GR" sz="2400"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Ενδεικτικά παραδείγματα διατυπώσεων </a:t>
            </a:r>
            <a:r>
              <a:rPr lang="el-GR" dirty="0" smtClean="0">
                <a:solidFill>
                  <a:srgbClr val="7030A0"/>
                </a:solidFill>
              </a:rPr>
              <a:t>Θέμα 4</a:t>
            </a:r>
            <a:endParaRPr lang="el-GR" dirty="0">
              <a:solidFill>
                <a:srgbClr val="7030A0"/>
              </a:solidFill>
            </a:endParaRP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solidFill>
                  <a:srgbClr val="7030A0"/>
                </a:solidFill>
              </a:rPr>
              <a:t>Να ερμηνεύσεις σε 80-200 λέξεις τη συναισθηματική αντίδραση της Ερασμίας στο παραπάνω απόσπασμα (μονάδες 10) εξετάζοντας παράλληλα τον βαθμό στον οποίο, κατά τη γνώμη σου, είναι δικαιολογημένη (μονάδες 5)</a:t>
            </a:r>
          </a:p>
          <a:p>
            <a:pPr algn="just"/>
            <a:r>
              <a:rPr lang="el-GR" dirty="0" smtClean="0">
                <a:solidFill>
                  <a:srgbClr val="7030A0"/>
                </a:solidFill>
              </a:rPr>
              <a:t>Στο Κείμενο 2 αποτυπώνονται δύο διαφορετικές επιλογές ζωής. Ποιες είναι αυτές και ποια από τις δύο θα επέλεγες, αν είχες τη δυνατότητα; (80-200 λέξεις) </a:t>
            </a:r>
            <a:endParaRPr lang="el-GR" dirty="0">
              <a:solidFill>
                <a:srgbClr val="7030A0"/>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711</Words>
  <Application>Microsoft Office PowerPoint</Application>
  <PresentationFormat>Προβολή στην οθόνη (4:3)</PresentationFormat>
  <Paragraphs>40</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Κριτήρια επιλογής μη λογοτεχνικών κειμένων</vt:lpstr>
      <vt:lpstr>Κριτήρια επιλογής λογοτεχνικών κειμένων</vt:lpstr>
      <vt:lpstr>Μη λογοτεχνικά – λογοτεχνικά κείμενα: μια ενδιαφέρουσα «συνομιλία»</vt:lpstr>
      <vt:lpstr>Η φιλοσοφία της θεματοδότησης</vt:lpstr>
      <vt:lpstr>Η φιλοσοφία της θεματοδότησης</vt:lpstr>
      <vt:lpstr>Η φιλοσοφία της θεματοδότησης</vt:lpstr>
      <vt:lpstr>Ενδεικτικά παραδείγματα διατυπώσεων 2ο υποερώτημα</vt:lpstr>
      <vt:lpstr>Ενδεικτικά παραδείγματα διατυπώσεων 3ο υποερώτημα</vt:lpstr>
      <vt:lpstr>Ενδεικτικά παραδείγματα διατυπώσεων Θέμα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Κριτήρια επιλογής μη λογοτεχνικών κειμένων</dc:title>
  <dc:creator>nikos</dc:creator>
  <cp:lastModifiedBy>nikosalefantos@gmail.com</cp:lastModifiedBy>
  <cp:revision>21</cp:revision>
  <dcterms:created xsi:type="dcterms:W3CDTF">2021-10-24T19:55:55Z</dcterms:created>
  <dcterms:modified xsi:type="dcterms:W3CDTF">2021-10-26T10:24:10Z</dcterms:modified>
</cp:coreProperties>
</file>